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1" r:id="rId2"/>
    <p:sldId id="1086" r:id="rId3"/>
    <p:sldId id="1076" r:id="rId4"/>
    <p:sldId id="1080" r:id="rId5"/>
    <p:sldId id="356" r:id="rId6"/>
    <p:sldId id="461" r:id="rId7"/>
    <p:sldId id="1081" r:id="rId8"/>
    <p:sldId id="1082" r:id="rId9"/>
    <p:sldId id="1079" r:id="rId10"/>
    <p:sldId id="1084" r:id="rId11"/>
    <p:sldId id="1085" r:id="rId12"/>
    <p:sldId id="454" r:id="rId13"/>
    <p:sldId id="1097" r:id="rId14"/>
    <p:sldId id="274" r:id="rId15"/>
    <p:sldId id="275" r:id="rId16"/>
    <p:sldId id="264" r:id="rId17"/>
    <p:sldId id="256" r:id="rId18"/>
    <p:sldId id="269" r:id="rId19"/>
    <p:sldId id="257" r:id="rId20"/>
    <p:sldId id="258" r:id="rId21"/>
    <p:sldId id="272" r:id="rId22"/>
    <p:sldId id="260" r:id="rId23"/>
    <p:sldId id="259" r:id="rId24"/>
    <p:sldId id="1098" r:id="rId25"/>
    <p:sldId id="263" r:id="rId26"/>
    <p:sldId id="265" r:id="rId27"/>
    <p:sldId id="267" r:id="rId28"/>
    <p:sldId id="266" r:id="rId29"/>
    <p:sldId id="268" r:id="rId30"/>
    <p:sldId id="270" r:id="rId31"/>
    <p:sldId id="276" r:id="rId32"/>
    <p:sldId id="1091" r:id="rId33"/>
    <p:sldId id="1096" r:id="rId34"/>
    <p:sldId id="1083" r:id="rId35"/>
    <p:sldId id="1078" r:id="rId36"/>
    <p:sldId id="31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106" d="100"/>
          <a:sy n="106" d="100"/>
        </p:scale>
        <p:origin x="618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8B6F6-7AD1-4915-AFCF-CB35CE2565A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86853-53E5-456C-B0C6-906684654E81}">
      <dgm:prSet phldrT="[Текст]"/>
      <dgm:spPr>
        <a:solidFill>
          <a:srgbClr val="FFCC66"/>
        </a:solidFill>
      </dgm:spPr>
      <dgm:t>
        <a:bodyPr/>
        <a:lstStyle/>
        <a:p>
          <a:r>
            <a:rPr lang="ru-RU" dirty="0"/>
            <a:t>Результаты учебной деятельности:</a:t>
          </a:r>
        </a:p>
        <a:p>
          <a:r>
            <a:rPr lang="ru-RU" dirty="0"/>
            <a:t>Даты и темы занятий</a:t>
          </a:r>
        </a:p>
        <a:p>
          <a:r>
            <a:rPr lang="ru-RU" dirty="0"/>
            <a:t>Домашние задания </a:t>
          </a:r>
        </a:p>
        <a:p>
          <a:r>
            <a:rPr lang="ru-RU" dirty="0"/>
            <a:t>Оценки и неявки и т.д.</a:t>
          </a:r>
        </a:p>
      </dgm:t>
    </dgm:pt>
    <dgm:pt modelId="{0138BE7D-14F9-4B4D-884A-56B4D0A862B6}" type="parTrans" cxnId="{05BC4D08-D4A3-4E7A-AE34-724B7BB108BD}">
      <dgm:prSet/>
      <dgm:spPr/>
      <dgm:t>
        <a:bodyPr/>
        <a:lstStyle/>
        <a:p>
          <a:endParaRPr lang="ru-RU"/>
        </a:p>
      </dgm:t>
    </dgm:pt>
    <dgm:pt modelId="{0DA1F7BD-9304-4605-9ED6-5D6C59898F4B}" type="sibTrans" cxnId="{05BC4D08-D4A3-4E7A-AE34-724B7BB108BD}">
      <dgm:prSet/>
      <dgm:spPr/>
      <dgm:t>
        <a:bodyPr/>
        <a:lstStyle/>
        <a:p>
          <a:endParaRPr lang="ru-RU"/>
        </a:p>
      </dgm:t>
    </dgm:pt>
    <dgm:pt modelId="{3C884965-392D-4968-B3B8-8017ACFC185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Данные об организации учебного процесса: </a:t>
          </a:r>
        </a:p>
        <a:p>
          <a:r>
            <a:rPr lang="ru-RU" dirty="0"/>
            <a:t>Списки пользователей</a:t>
          </a:r>
        </a:p>
        <a:p>
          <a:r>
            <a:rPr lang="ru-RU" dirty="0"/>
            <a:t>Кураторство </a:t>
          </a:r>
        </a:p>
        <a:p>
          <a:r>
            <a:rPr lang="ru-RU" dirty="0"/>
            <a:t>Учебные периоды</a:t>
          </a:r>
        </a:p>
        <a:p>
          <a:r>
            <a:rPr lang="ru-RU" dirty="0"/>
            <a:t>Журнальные страницы и т.д.</a:t>
          </a:r>
        </a:p>
        <a:p>
          <a:endParaRPr lang="ru-RU" dirty="0"/>
        </a:p>
      </dgm:t>
    </dgm:pt>
    <dgm:pt modelId="{CEE331A1-0703-4023-8F4A-A928A3A492E3}" type="parTrans" cxnId="{102C7A90-6A32-405A-8C01-9C0A7A2544A0}">
      <dgm:prSet/>
      <dgm:spPr/>
      <dgm:t>
        <a:bodyPr/>
        <a:lstStyle/>
        <a:p>
          <a:endParaRPr lang="ru-RU"/>
        </a:p>
      </dgm:t>
    </dgm:pt>
    <dgm:pt modelId="{B8189886-D5C6-48CA-BF16-00F2308CB3CD}" type="sibTrans" cxnId="{102C7A90-6A32-405A-8C01-9C0A7A2544A0}">
      <dgm:prSet/>
      <dgm:spPr/>
      <dgm:t>
        <a:bodyPr/>
        <a:lstStyle/>
        <a:p>
          <a:endParaRPr lang="ru-RU"/>
        </a:p>
      </dgm:t>
    </dgm:pt>
    <dgm:pt modelId="{363D1222-8CCD-4078-940A-6DA3C6C348DA}" type="pres">
      <dgm:prSet presAssocID="{6778B6F6-7AD1-4915-AFCF-CB35CE2565A7}" presName="Name0" presStyleCnt="0">
        <dgm:presLayoutVars>
          <dgm:chMax val="2"/>
          <dgm:chPref val="2"/>
          <dgm:animLvl val="lvl"/>
        </dgm:presLayoutVars>
      </dgm:prSet>
      <dgm:spPr/>
    </dgm:pt>
    <dgm:pt modelId="{5E8D787B-D7F0-4493-9700-D509D1C5447B}" type="pres">
      <dgm:prSet presAssocID="{6778B6F6-7AD1-4915-AFCF-CB35CE2565A7}" presName="LeftText" presStyleLbl="revTx" presStyleIdx="0" presStyleCnt="0">
        <dgm:presLayoutVars>
          <dgm:bulletEnabled val="1"/>
        </dgm:presLayoutVars>
      </dgm:prSet>
      <dgm:spPr/>
    </dgm:pt>
    <dgm:pt modelId="{2C2D532D-72CF-472B-ADA5-1ECF9633C0C4}" type="pres">
      <dgm:prSet presAssocID="{6778B6F6-7AD1-4915-AFCF-CB35CE2565A7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79112907-CDD6-4471-8594-2BF79504EFFC}" type="pres">
      <dgm:prSet presAssocID="{6778B6F6-7AD1-4915-AFCF-CB35CE2565A7}" presName="RightText" presStyleLbl="revTx" presStyleIdx="0" presStyleCnt="0">
        <dgm:presLayoutVars>
          <dgm:bulletEnabled val="1"/>
        </dgm:presLayoutVars>
      </dgm:prSet>
      <dgm:spPr/>
    </dgm:pt>
    <dgm:pt modelId="{18E753B9-2AEE-41E9-A63E-E7FDD6B2EB7A}" type="pres">
      <dgm:prSet presAssocID="{6778B6F6-7AD1-4915-AFCF-CB35CE2565A7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7CD88C1F-111B-474F-BC77-EE831A87EA9D}" type="pres">
      <dgm:prSet presAssocID="{6778B6F6-7AD1-4915-AFCF-CB35CE2565A7}" presName="TopArrow" presStyleLbl="node1" presStyleIdx="0" presStyleCnt="2"/>
      <dgm:spPr>
        <a:solidFill>
          <a:srgbClr val="005531"/>
        </a:solidFill>
      </dgm:spPr>
    </dgm:pt>
    <dgm:pt modelId="{A97B1222-94D1-4F36-A8B6-44C5097DCA66}" type="pres">
      <dgm:prSet presAssocID="{6778B6F6-7AD1-4915-AFCF-CB35CE2565A7}" presName="BottomArrow" presStyleLbl="node1" presStyleIdx="1" presStyleCnt="2"/>
      <dgm:spPr>
        <a:solidFill>
          <a:srgbClr val="005531"/>
        </a:solidFill>
      </dgm:spPr>
    </dgm:pt>
  </dgm:ptLst>
  <dgm:cxnLst>
    <dgm:cxn modelId="{05BC4D08-D4A3-4E7A-AE34-724B7BB108BD}" srcId="{6778B6F6-7AD1-4915-AFCF-CB35CE2565A7}" destId="{DC486853-53E5-456C-B0C6-906684654E81}" srcOrd="0" destOrd="0" parTransId="{0138BE7D-14F9-4B4D-884A-56B4D0A862B6}" sibTransId="{0DA1F7BD-9304-4605-9ED6-5D6C59898F4B}"/>
    <dgm:cxn modelId="{0CD3A821-0B35-4055-899E-E5A20DFE5291}" type="presOf" srcId="{3C884965-392D-4968-B3B8-8017ACFC185A}" destId="{18E753B9-2AEE-41E9-A63E-E7FDD6B2EB7A}" srcOrd="1" destOrd="0" presId="urn:microsoft.com/office/officeart/2009/layout/ReverseList"/>
    <dgm:cxn modelId="{1549E36A-851E-45E6-AA23-FDD615EAAA4B}" type="presOf" srcId="{DC486853-53E5-456C-B0C6-906684654E81}" destId="{2C2D532D-72CF-472B-ADA5-1ECF9633C0C4}" srcOrd="1" destOrd="0" presId="urn:microsoft.com/office/officeart/2009/layout/ReverseList"/>
    <dgm:cxn modelId="{102C7A90-6A32-405A-8C01-9C0A7A2544A0}" srcId="{6778B6F6-7AD1-4915-AFCF-CB35CE2565A7}" destId="{3C884965-392D-4968-B3B8-8017ACFC185A}" srcOrd="1" destOrd="0" parTransId="{CEE331A1-0703-4023-8F4A-A928A3A492E3}" sibTransId="{B8189886-D5C6-48CA-BF16-00F2308CB3CD}"/>
    <dgm:cxn modelId="{9D1E47CB-3600-43BF-8A94-0325133C5005}" type="presOf" srcId="{3C884965-392D-4968-B3B8-8017ACFC185A}" destId="{79112907-CDD6-4471-8594-2BF79504EFFC}" srcOrd="0" destOrd="0" presId="urn:microsoft.com/office/officeart/2009/layout/ReverseList"/>
    <dgm:cxn modelId="{16FE85F4-7171-435A-9CA6-760680B0B7BA}" type="presOf" srcId="{DC486853-53E5-456C-B0C6-906684654E81}" destId="{5E8D787B-D7F0-4493-9700-D509D1C5447B}" srcOrd="0" destOrd="0" presId="urn:microsoft.com/office/officeart/2009/layout/ReverseList"/>
    <dgm:cxn modelId="{4319B2FB-61DF-43D7-BE3C-6C5FCE3F7E7D}" type="presOf" srcId="{6778B6F6-7AD1-4915-AFCF-CB35CE2565A7}" destId="{363D1222-8CCD-4078-940A-6DA3C6C348DA}" srcOrd="0" destOrd="0" presId="urn:microsoft.com/office/officeart/2009/layout/ReverseList"/>
    <dgm:cxn modelId="{B35551CD-269D-4DC4-B8A4-7127E698E8D2}" type="presParOf" srcId="{363D1222-8CCD-4078-940A-6DA3C6C348DA}" destId="{5E8D787B-D7F0-4493-9700-D509D1C5447B}" srcOrd="0" destOrd="0" presId="urn:microsoft.com/office/officeart/2009/layout/ReverseList"/>
    <dgm:cxn modelId="{49AED84F-B5DE-42A7-837D-8E422F763353}" type="presParOf" srcId="{363D1222-8CCD-4078-940A-6DA3C6C348DA}" destId="{2C2D532D-72CF-472B-ADA5-1ECF9633C0C4}" srcOrd="1" destOrd="0" presId="urn:microsoft.com/office/officeart/2009/layout/ReverseList"/>
    <dgm:cxn modelId="{A809D0FF-5512-4BDB-85EC-E48839D2D8B8}" type="presParOf" srcId="{363D1222-8CCD-4078-940A-6DA3C6C348DA}" destId="{79112907-CDD6-4471-8594-2BF79504EFFC}" srcOrd="2" destOrd="0" presId="urn:microsoft.com/office/officeart/2009/layout/ReverseList"/>
    <dgm:cxn modelId="{0B89D225-B6E3-40D7-BA46-51499F41CD25}" type="presParOf" srcId="{363D1222-8CCD-4078-940A-6DA3C6C348DA}" destId="{18E753B9-2AEE-41E9-A63E-E7FDD6B2EB7A}" srcOrd="3" destOrd="0" presId="urn:microsoft.com/office/officeart/2009/layout/ReverseList"/>
    <dgm:cxn modelId="{95487235-0066-46A7-8B6D-C5398524721F}" type="presParOf" srcId="{363D1222-8CCD-4078-940A-6DA3C6C348DA}" destId="{7CD88C1F-111B-474F-BC77-EE831A87EA9D}" srcOrd="4" destOrd="0" presId="urn:microsoft.com/office/officeart/2009/layout/ReverseList"/>
    <dgm:cxn modelId="{349ED874-53C9-4E06-9BEF-386496F34138}" type="presParOf" srcId="{363D1222-8CCD-4078-940A-6DA3C6C348DA}" destId="{A97B1222-94D1-4F36-A8B6-44C5097DCA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532D-72CF-472B-ADA5-1ECF9633C0C4}">
      <dsp:nvSpPr>
        <dsp:cNvPr id="0" name=""/>
        <dsp:cNvSpPr/>
      </dsp:nvSpPr>
      <dsp:spPr>
        <a:xfrm rot="16200000">
          <a:off x="1317057" y="1407391"/>
          <a:ext cx="2980178" cy="1821204"/>
        </a:xfrm>
        <a:prstGeom prst="round2SameRect">
          <a:avLst>
            <a:gd name="adj1" fmla="val 16670"/>
            <a:gd name="adj2" fmla="val 0"/>
          </a:avLst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Результаты учебной деятельности: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Даты и темы занятий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Домашние задания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Оценки и неявки и т.д.</a:t>
          </a:r>
        </a:p>
      </dsp:txBody>
      <dsp:txXfrm rot="5400000">
        <a:off x="1985464" y="916824"/>
        <a:ext cx="1732284" cy="2802338"/>
      </dsp:txXfrm>
    </dsp:sp>
    <dsp:sp modelId="{18E753B9-2AEE-41E9-A63E-E7FDD6B2EB7A}">
      <dsp:nvSpPr>
        <dsp:cNvPr id="0" name=""/>
        <dsp:cNvSpPr/>
      </dsp:nvSpPr>
      <dsp:spPr>
        <a:xfrm rot="5400000">
          <a:off x="3220959" y="1407391"/>
          <a:ext cx="2980178" cy="18212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Данные об организации учебного процесса: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Списки пользователей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Кураторство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Учебные периоды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Журнальные страницы и т.д.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-5400000">
        <a:off x="3800446" y="916824"/>
        <a:ext cx="1732284" cy="2802338"/>
      </dsp:txXfrm>
    </dsp:sp>
    <dsp:sp modelId="{7CD88C1F-111B-474F-BC77-EE831A87EA9D}">
      <dsp:nvSpPr>
        <dsp:cNvPr id="0" name=""/>
        <dsp:cNvSpPr/>
      </dsp:nvSpPr>
      <dsp:spPr>
        <a:xfrm>
          <a:off x="2806960" y="0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1222-94D1-4F36-A8B6-44C5097DCA66}">
      <dsp:nvSpPr>
        <dsp:cNvPr id="0" name=""/>
        <dsp:cNvSpPr/>
      </dsp:nvSpPr>
      <dsp:spPr>
        <a:xfrm rot="10800000">
          <a:off x="2806960" y="2731714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08FCC927-2C7A-4FA6-840A-EEEEFDD5E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D4483890-6D5F-4756-B3F9-30EC27284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E4EFA17C-72F6-4924-B0F0-F56CBE859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CAC68C-A2AD-4BF7-A563-34CB4B12D5D3}" type="slidenum">
              <a:rPr lang="ru-RU" altLang="ru-RU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Система «1С:Образование» охватывает всех участников учебного процесса в школе – администрацию, учителей, учеников, родителей – и позволяет организовать учебный процесс в цифровой среде, сохранив его структуру: учебные периоды, классы и параллели, классное руководство и т.д. Это очень удобно, так как все пользователи системы имеют одну точку входа и одну учетную запись для доступа к учебным материалам и заданиям по всем предметам. Формирующиеся в системе отчеты о действиях пользователей позволяют администрации школы полностью контролировать процесс обучения в цифровой среде.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Кроме готовых цифровых учебных материалов, в системе есть возможность создавать такие материалы самостоятельно, что позволяет педагогу перевести авторские методические наработки в цифровой формат.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системе есть все основные возможности для организации учебного процесса как в очном, так и в дистанционном формате. Это очень востребовано в современных условиях, особенно когда школе приходится экстренно переводить на дистанционку отдельных учащихся или целые классы. При использовании системы такой переход практически не сказывается на ходе учебного процесса.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52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Подключиться к системе очень просто – достаточно подать заявку через сайт, </a:t>
            </a:r>
            <a:r>
              <a:rPr lang="en-US" dirty="0" err="1"/>
              <a:t>qr</a:t>
            </a:r>
            <a:r>
              <a:rPr lang="ru-RU" dirty="0"/>
              <a:t>-код на слайде.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88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знаем, что одним из барьеров на пути использования современных цифровых решений в школах является невысокая цифровая грамотность педагогов. Все желающие исправить эту ситуацию могут пройти обучение на курсах фирмы 1С с выдачей удостоверения о повышении квалификации установленного образца.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8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1c.ru/news/info.jsp?id=28446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1c.ru/news/info.jsp?id=2844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hyperlink" Target="http://publication.pravo.gov.ru/Document/View/000120210413004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lication.pravo.gov.ru/Document/View/0001202102040027" TargetMode="External"/><Relationship Id="rId5" Type="http://schemas.openxmlformats.org/officeDocument/2006/relationships/hyperlink" Target="http://publication.pravo.gov.ru/Document/View/0001201607050036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hyperlink" Target="https://reestr.digital.gov.ru/reestr/306311/?sphrase_id=24591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brazovanie.1c.ru/events/2022/03-29/" TargetMode="Externa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quick-start/" TargetMode="External"/><Relationship Id="rId2" Type="http://schemas.openxmlformats.org/officeDocument/2006/relationships/hyperlink" Target="https://obrazovanie.1c.ru/education/tou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ovanie.1c.ru/events/2020/12-03/" TargetMode="External"/><Relationship Id="rId5" Type="http://schemas.openxmlformats.org/officeDocument/2006/relationships/hyperlink" Target="https://obrazovanie.1c.ru/education/monitoring/" TargetMode="External"/><Relationship Id="rId4" Type="http://schemas.openxmlformats.org/officeDocument/2006/relationships/hyperlink" Target="https://obrazovanie.1c.ru/education/developmen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292" y="1004857"/>
            <a:ext cx="9551350" cy="242414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Организация учебного процесса в цифровой образовательной среде колледжа с помощью системы "1С:Образование"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3711803"/>
            <a:ext cx="9144000" cy="256754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r>
              <a:rPr lang="ru-RU" altLang="ru-RU" i="1" dirty="0"/>
              <a:t>Г. Б. </a:t>
            </a:r>
            <a:r>
              <a:rPr lang="ru-RU" altLang="ru-RU" i="1" dirty="0" err="1"/>
              <a:t>Батарханова</a:t>
            </a:r>
            <a:r>
              <a:rPr lang="ru-RU" altLang="ru-RU" i="1" dirty="0"/>
              <a:t> </a:t>
            </a:r>
            <a:br>
              <a:rPr lang="ru-RU" altLang="ru-RU" i="1" dirty="0"/>
            </a:br>
            <a:r>
              <a:rPr lang="ru-RU" altLang="ru-RU" i="1" dirty="0"/>
              <a:t>начальник отдела информационных технологий</a:t>
            </a:r>
          </a:p>
          <a:p>
            <a:r>
              <a:rPr lang="ru-RU" altLang="ru-RU" i="1" dirty="0"/>
              <a:t>ГБОУ ПОО </a:t>
            </a:r>
            <a:br>
              <a:rPr lang="ru-RU" altLang="ru-RU" i="1" dirty="0"/>
            </a:br>
            <a:r>
              <a:rPr lang="ru-RU" altLang="ru-RU" i="1" dirty="0"/>
              <a:t>«Магнитогорский технологический колледж </a:t>
            </a:r>
            <a:br>
              <a:rPr lang="ru-RU" altLang="ru-RU" i="1" dirty="0"/>
            </a:br>
            <a:r>
              <a:rPr lang="ru-RU" altLang="ru-RU" i="1" dirty="0"/>
              <a:t>им. В.П. Омельченко»</a:t>
            </a:r>
            <a:endParaRPr lang="ru-RU" i="1" dirty="0"/>
          </a:p>
          <a:p>
            <a:endParaRPr lang="ru-RU" i="1" dirty="0"/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96" y="222446"/>
            <a:ext cx="7103656" cy="93792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Интеграция с 1С:Колледж (начиная с версии 2.1)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6058" y="4828094"/>
            <a:ext cx="5597504" cy="1087028"/>
          </a:xfrm>
        </p:spPr>
        <p:txBody>
          <a:bodyPr/>
          <a:lstStyle/>
          <a:p>
            <a:pPr marL="0" indent="0">
              <a:buNone/>
            </a:pPr>
            <a:r>
              <a:rPr lang="ru-RU" sz="2133" dirty="0"/>
              <a:t>Подробнее см. в </a:t>
            </a:r>
            <a:r>
              <a:rPr lang="ru-RU" sz="2133" dirty="0" err="1"/>
              <a:t>инфописьме</a:t>
            </a:r>
            <a:r>
              <a:rPr lang="ru-RU" sz="2133" dirty="0"/>
              <a:t> № 28446 от 01.07.2021 </a:t>
            </a:r>
            <a:r>
              <a:rPr lang="en-US" sz="2133" dirty="0">
                <a:hlinkClick r:id="rId2"/>
              </a:rPr>
              <a:t>https://1c.ru/news/info.jsp?id=28446</a:t>
            </a:r>
            <a:endParaRPr lang="ru-RU" sz="2133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57A41FEC-2170-4523-B8E1-3D703EA2A3B7}"/>
              </a:ext>
            </a:extLst>
          </p:cNvPr>
          <p:cNvGraphicFramePr/>
          <p:nvPr/>
        </p:nvGraphicFramePr>
        <p:xfrm>
          <a:off x="1229000" y="1222257"/>
          <a:ext cx="7518196" cy="463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B8BF16E-6B12-4EA7-912B-C506F1DA7C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5104" y="2697411"/>
            <a:ext cx="2060180" cy="1463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07B043-5BAC-4920-8D9C-7C4C7B3963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4" y="2575383"/>
            <a:ext cx="2608104" cy="161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4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070" y="218477"/>
            <a:ext cx="7486521" cy="93792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Присоединяйтесь к нам!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380" y="1380169"/>
            <a:ext cx="10193840" cy="5259353"/>
          </a:xfrm>
        </p:spPr>
        <p:txBody>
          <a:bodyPr>
            <a:normAutofit/>
          </a:bodyPr>
          <a:lstStyle/>
          <a:p>
            <a:r>
              <a:rPr lang="ru-RU" sz="2000" dirty="0"/>
              <a:t>ГБПОУ Архангельской области «Верхнетоемский лесной техникум»</a:t>
            </a:r>
          </a:p>
          <a:p>
            <a:r>
              <a:rPr lang="ru-RU" sz="2000" dirty="0"/>
              <a:t>ОГБПОУ «Ивановский энергетический колледж»</a:t>
            </a:r>
          </a:p>
          <a:p>
            <a:r>
              <a:rPr lang="ru-RU" sz="2000" dirty="0"/>
              <a:t>ГАПОУ СО «Ирбитский мотоциклетный техникум»</a:t>
            </a:r>
          </a:p>
          <a:p>
            <a:r>
              <a:rPr lang="ru-RU" sz="2000" dirty="0"/>
              <a:t>ГБПОУ «Котовский промышленно-экономический техникум»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ГБОУ ПОО «Магнитогорский технологический колледж им. В.П. Омельченко»</a:t>
            </a:r>
          </a:p>
          <a:p>
            <a:r>
              <a:rPr lang="ru-RU" sz="2000" dirty="0"/>
              <a:t>КГБПОУ «Минусинский сельскохозяйственный колледж»</a:t>
            </a:r>
          </a:p>
          <a:p>
            <a:r>
              <a:rPr lang="ru-RU" sz="2000" dirty="0"/>
              <a:t>ГБПОУ г. Москвы «Колледж железнодорожного и городского транспорта»</a:t>
            </a:r>
          </a:p>
          <a:p>
            <a:r>
              <a:rPr lang="ru-RU" sz="2000" dirty="0"/>
              <a:t>«Колледж телекоммуникаций МТУСИ», г. Москва</a:t>
            </a:r>
          </a:p>
          <a:p>
            <a:r>
              <a:rPr lang="ru-RU" sz="2000" dirty="0"/>
              <a:t>СПБГБПОУ «Академия транспортных технологий», г. Мурино</a:t>
            </a:r>
          </a:p>
          <a:p>
            <a:r>
              <a:rPr lang="ru-RU" sz="2000" dirty="0"/>
              <a:t>ГПОУ ТО «Тульский сельскохозяйственный колледж им. И.С. Ефанова»</a:t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/>
              <a:t>И другие колледжи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</p:spTree>
    <p:extLst>
      <p:ext uri="{BB962C8B-B14F-4D97-AF65-F5344CB8AC3E}">
        <p14:creationId xmlns:p14="http://schemas.microsoft.com/office/powerpoint/2010/main" val="311055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D21EA0A-2806-419F-A9CA-FD0D70AB2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9773" y="207052"/>
            <a:ext cx="9598238" cy="984581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Плюсы системы «1С:Образование»: </a:t>
            </a:r>
            <a:b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мнение пользователей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1A4B3913-6236-4FF6-8DEA-F327EEE43E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8368" y="1413398"/>
            <a:ext cx="7408814" cy="523755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нужно дополнительное оборудование, простота использования, работа на любых устройствах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Оперативная поддержка пользователей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Богатый функционал электронного журнала, позволяющий автоматизировать многие рутинные действия преподавателя и снизить трудозатраты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Подробные отчеты для администрации: контроль за деятельностью студентов и преподавателей в ходе дистанционных занятий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создания и учет специфики учебной дисциплины при создании структурированных интерактивных учебных курсов для разных целевых аудиторий (по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спецдисциплинам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междисциплинарным и повышения квалификации)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Невысокая стоимость годовой подписки на без ограничения количества пользователей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dirty="0">
              <a:latin typeface="Futura PT Demi" pitchFamily="34" charset="-52"/>
            </a:endParaRPr>
          </a:p>
          <a:p>
            <a:endParaRPr lang="ru-RU" altLang="ru-RU" dirty="0">
              <a:latin typeface="Futura PT Demi" pitchFamily="34" charset="-52"/>
            </a:endParaRPr>
          </a:p>
          <a:p>
            <a:endParaRPr lang="ru-RU" altLang="ru-RU" dirty="0">
              <a:latin typeface="Futura PT Demi" pitchFamily="34" charset="-52"/>
            </a:endParaRPr>
          </a:p>
        </p:txBody>
      </p:sp>
      <p:pic>
        <p:nvPicPr>
          <p:cNvPr id="12292" name="Рисунок 4">
            <a:extLst>
              <a:ext uri="{FF2B5EF4-FFF2-40B4-BE49-F238E27FC236}">
                <a16:creationId xmlns:a16="http://schemas.microsoft.com/office/drawing/2014/main" id="{08428589-BA40-4211-9B56-530037FA8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14" y="1522703"/>
            <a:ext cx="3424995" cy="30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>
            <a:extLst>
              <a:ext uri="{FF2B5EF4-FFF2-40B4-BE49-F238E27FC236}">
                <a16:creationId xmlns:a16="http://schemas.microsoft.com/office/drawing/2014/main" id="{1BEA8C53-2EEC-46FC-83DB-D2F65DC5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196" y="3733582"/>
            <a:ext cx="3465743" cy="30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A3B556-BE3C-4169-8CC5-27E345AF2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565" y="21296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alt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Опыт использования системы «1С:Образование» </a:t>
            </a:r>
            <a:br>
              <a:rPr lang="ru-RU" altLang="ru-RU" sz="40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в ГБОУ ПОО </a:t>
            </a:r>
            <a:br>
              <a:rPr lang="ru-RU" altLang="ru-RU" sz="40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«Магнитогорский технологический колледж </a:t>
            </a:r>
            <a:br>
              <a:rPr lang="ru-RU" altLang="ru-RU" sz="40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им. В.П. Омельченко» </a:t>
            </a:r>
            <a:endParaRPr lang="ru-RU" sz="4000" dirty="0">
              <a:solidFill>
                <a:srgbClr val="FF0000"/>
              </a:solidFill>
              <a:latin typeface="Circe" panose="020B0502020203020203" pitchFamily="34" charset="-52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0EE08C81-4FBA-4513-9395-F4D672502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8910"/>
            <a:ext cx="9144000" cy="1655762"/>
          </a:xfrm>
        </p:spPr>
        <p:txBody>
          <a:bodyPr/>
          <a:lstStyle/>
          <a:p>
            <a:pPr eaLnBrk="1" hangingPunct="1"/>
            <a:r>
              <a:rPr lang="ru-RU" altLang="ru-RU" b="1" dirty="0" err="1"/>
              <a:t>Батарханова</a:t>
            </a:r>
            <a:r>
              <a:rPr lang="ru-RU" altLang="ru-RU" b="1" dirty="0"/>
              <a:t> </a:t>
            </a:r>
            <a:br>
              <a:rPr lang="ru-RU" altLang="ru-RU" b="1" dirty="0"/>
            </a:br>
            <a:r>
              <a:rPr lang="ru-RU" altLang="ru-RU" b="1" dirty="0"/>
              <a:t>Гульнара Борисовна</a:t>
            </a:r>
            <a:br>
              <a:rPr lang="ru-RU" altLang="ru-RU" b="1" dirty="0"/>
            </a:br>
            <a:r>
              <a:rPr lang="ru-RU" altLang="ru-RU" dirty="0"/>
              <a:t>начальник отдела информационных технологий, </a:t>
            </a:r>
            <a:endParaRPr lang="ru-RU" altLang="ru-RU" dirty="0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dirty="0"/>
              <a:t>преподаватель информатики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D2FFE2-464A-40D7-A438-7F37A59F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9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B15E0C8D-7E03-4260-81CD-05ABE84FE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715" y="188913"/>
            <a:ext cx="9447873" cy="1325562"/>
          </a:xfrm>
        </p:spPr>
        <p:txBody>
          <a:bodyPr/>
          <a:lstStyle/>
          <a:p>
            <a:pPr eaLnBrk="1" hangingPunct="1"/>
            <a:r>
              <a:rPr lang="ru-RU" altLang="ru-RU" dirty="0"/>
              <a:t>О колледже</a:t>
            </a:r>
          </a:p>
        </p:txBody>
      </p:sp>
      <p:pic>
        <p:nvPicPr>
          <p:cNvPr id="3075" name="Объект 4">
            <a:extLst>
              <a:ext uri="{FF2B5EF4-FFF2-40B4-BE49-F238E27FC236}">
                <a16:creationId xmlns:a16="http://schemas.microsoft.com/office/drawing/2014/main" id="{56F9C9D6-D0E7-41CA-8FC0-E6A45D4D56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4425" y="1881188"/>
            <a:ext cx="4648200" cy="3095625"/>
          </a:xfrm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217364A0-6BA6-4931-A702-68A20125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773238"/>
            <a:ext cx="6586538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anose="020B0604020202020204" pitchFamily="34" charset="0"/>
              </a:rPr>
              <a:t>В колледже ведется подготовка специалистов среднего звена по 12 направлениям; по программам подготовки квалифицированных рабочих, служащих  студенты обучаются по 7 направлениям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anose="020B0604020202020204" pitchFamily="34" charset="0"/>
              </a:rPr>
              <a:t>Количество групп – 74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anose="020B0604020202020204" pitchFamily="34" charset="0"/>
              </a:rPr>
              <a:t>Количество студентов – 1620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anose="020B0604020202020204" pitchFamily="34" charset="0"/>
              </a:rPr>
              <a:t>Количество преподавателей – 121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anose="020B0604020202020204" pitchFamily="34" charset="0"/>
              </a:rPr>
              <a:t>Обучение осуществляется по очной форме обучения</a:t>
            </a:r>
          </a:p>
          <a:p>
            <a:pPr defTabSz="914400">
              <a:defRPr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defTabSz="914400">
              <a:defRPr/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>
            <a:extLst>
              <a:ext uri="{FF2B5EF4-FFF2-40B4-BE49-F238E27FC236}">
                <a16:creationId xmlns:a16="http://schemas.microsoft.com/office/drawing/2014/main" id="{2DCF4F15-912E-4BEC-9729-981AB626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3644900"/>
            <a:ext cx="28209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>
            <a:extLst>
              <a:ext uri="{FF2B5EF4-FFF2-40B4-BE49-F238E27FC236}">
                <a16:creationId xmlns:a16="http://schemas.microsoft.com/office/drawing/2014/main" id="{D9B71546-B099-4A79-BB4B-B9D4DFE92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Цифровая инфраструктура</a:t>
            </a:r>
          </a:p>
        </p:txBody>
      </p:sp>
      <p:sp>
        <p:nvSpPr>
          <p:cNvPr id="4100" name="Объект 2">
            <a:extLst>
              <a:ext uri="{FF2B5EF4-FFF2-40B4-BE49-F238E27FC236}">
                <a16:creationId xmlns:a16="http://schemas.microsoft.com/office/drawing/2014/main" id="{62B0C06F-F799-4B3F-8F2A-04208F534D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688" y="1733550"/>
            <a:ext cx="6754812" cy="4351338"/>
          </a:xfrm>
        </p:spPr>
        <p:txBody>
          <a:bodyPr/>
          <a:lstStyle/>
          <a:p>
            <a:pPr eaLnBrk="1" hangingPunct="1"/>
            <a:r>
              <a:rPr lang="ru-RU" altLang="ru-RU"/>
              <a:t>1С:Колледж ПРОФ</a:t>
            </a:r>
          </a:p>
          <a:p>
            <a:pPr eaLnBrk="1" hangingPunct="1"/>
            <a:r>
              <a:rPr lang="ru-RU" altLang="ru-RU"/>
              <a:t>1С:Образование – используется с марта 2020 года:</a:t>
            </a:r>
          </a:p>
          <a:p>
            <a:pPr lvl="1" eaLnBrk="1" hangingPunct="1"/>
            <a:r>
              <a:rPr lang="ru-RU" altLang="ru-RU"/>
              <a:t>Внесены данные о дисциплинах и группах обучающихся</a:t>
            </a:r>
          </a:p>
          <a:p>
            <a:pPr lvl="1" eaLnBrk="1" hangingPunct="1"/>
            <a:r>
              <a:rPr lang="ru-RU" altLang="ru-RU"/>
              <a:t>Загружены списки преподавателей и </a:t>
            </a:r>
            <a:r>
              <a:rPr lang="ru-RU" altLang="ru-RU">
                <a:latin typeface="Arial" panose="020B0604020202020204" pitchFamily="34" charset="0"/>
              </a:rPr>
              <a:t>студентов</a:t>
            </a:r>
            <a:r>
              <a:rPr lang="ru-RU" altLang="ru-RU"/>
              <a:t> из 1С:Колледж ПРОФ</a:t>
            </a:r>
          </a:p>
          <a:p>
            <a:pPr lvl="1" eaLnBrk="1" hangingPunct="1"/>
            <a:r>
              <a:rPr lang="ru-RU" altLang="ru-RU"/>
              <a:t>Созданы учебные периоды и журнальные страницы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ru-RU" altLang="ru-RU"/>
          </a:p>
        </p:txBody>
      </p:sp>
      <p:pic>
        <p:nvPicPr>
          <p:cNvPr id="4101" name="Рисунок 4">
            <a:extLst>
              <a:ext uri="{FF2B5EF4-FFF2-40B4-BE49-F238E27FC236}">
                <a16:creationId xmlns:a16="http://schemas.microsoft.com/office/drawing/2014/main" id="{E0A93F73-C586-44C3-83A6-1D3EB0E4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1916113"/>
            <a:ext cx="22225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DA911C26-0303-4F1F-9ABC-F8828C0F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10906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E8A0A99C-340A-450A-BCA0-C1306787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/>
          <a:stretch>
            <a:fillRect/>
          </a:stretch>
        </p:blipFill>
        <p:spPr bwMode="auto">
          <a:xfrm>
            <a:off x="1558925" y="1844675"/>
            <a:ext cx="91440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Заголовок 1">
            <a:extLst>
              <a:ext uri="{FF2B5EF4-FFF2-40B4-BE49-F238E27FC236}">
                <a16:creationId xmlns:a16="http://schemas.microsoft.com/office/drawing/2014/main" id="{0A2AC5C3-1E69-490C-A22E-938C05CE0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Список учебных дисциплин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319A0FCC-5864-4EEE-9A16-AA2309FA1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18605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0F8E61CF-0F59-449A-BD11-DA477F43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6" r="30650"/>
          <a:stretch>
            <a:fillRect/>
          </a:stretch>
        </p:blipFill>
        <p:spPr bwMode="auto">
          <a:xfrm>
            <a:off x="3000375" y="1676400"/>
            <a:ext cx="646112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Заголовок 1">
            <a:extLst>
              <a:ext uri="{FF2B5EF4-FFF2-40B4-BE49-F238E27FC236}">
                <a16:creationId xmlns:a16="http://schemas.microsoft.com/office/drawing/2014/main" id="{52CCFFDB-540B-406D-A7A3-A29096F87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Группы учащихся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D6B78DAC-C03B-4506-9E90-7F3DB1A9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258286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6D74FD3A-7AB0-4CA7-8D4A-EDFB737D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r="40285"/>
          <a:stretch>
            <a:fillRect/>
          </a:stretch>
        </p:blipFill>
        <p:spPr bwMode="auto">
          <a:xfrm>
            <a:off x="6383338" y="1690688"/>
            <a:ext cx="5710237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Заголовок 1">
            <a:extLst>
              <a:ext uri="{FF2B5EF4-FFF2-40B4-BE49-F238E27FC236}">
                <a16:creationId xmlns:a16="http://schemas.microsoft.com/office/drawing/2014/main" id="{E0C056F8-07CE-4302-890E-63B088E7A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Загрузка списков учащихся и преподавателей</a:t>
            </a:r>
          </a:p>
        </p:txBody>
      </p:sp>
      <p:sp>
        <p:nvSpPr>
          <p:cNvPr id="7173" name="Объект 2">
            <a:extLst>
              <a:ext uri="{FF2B5EF4-FFF2-40B4-BE49-F238E27FC236}">
                <a16:creationId xmlns:a16="http://schemas.microsoft.com/office/drawing/2014/main" id="{212DC804-A02E-4A7D-9311-8FD88E937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19300"/>
            <a:ext cx="5473700" cy="4351338"/>
          </a:xfrm>
        </p:spPr>
        <p:txBody>
          <a:bodyPr/>
          <a:lstStyle/>
          <a:p>
            <a:pPr eaLnBrk="1" hangingPunct="1"/>
            <a:r>
              <a:rPr lang="ru-RU" altLang="ru-RU" sz="2400"/>
              <a:t>Начиная с версии 1С:Колледж 2.1 реализован обмен данными с 1С:Образование</a:t>
            </a:r>
          </a:p>
          <a:p>
            <a:pPr eaLnBrk="1" hangingPunct="1"/>
            <a:r>
              <a:rPr lang="ru-RU" altLang="ru-RU" sz="2400"/>
              <a:t>Подробнее см. в инфописьме № 28446 от 01.07.2021 </a:t>
            </a:r>
            <a:r>
              <a:rPr lang="en-US" altLang="ru-RU" sz="2400">
                <a:hlinkClick r:id="rId3"/>
              </a:rPr>
              <a:t>https://1c.ru/news/info.jsp?id=28446</a:t>
            </a:r>
            <a:endParaRPr lang="ru-RU" altLang="ru-RU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0182670D-8867-4994-9D8C-55ADB1D60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130810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2EBC2A76-FA5C-47C0-8D9A-F8AFF5A1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6" r="40285"/>
          <a:stretch>
            <a:fillRect/>
          </a:stretch>
        </p:blipFill>
        <p:spPr bwMode="auto">
          <a:xfrm>
            <a:off x="3359150" y="1706563"/>
            <a:ext cx="5761038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Заголовок 1">
            <a:extLst>
              <a:ext uri="{FF2B5EF4-FFF2-40B4-BE49-F238E27FC236}">
                <a16:creationId xmlns:a16="http://schemas.microsoft.com/office/drawing/2014/main" id="{F19EFF57-61C0-4D5B-844D-F0E1A3AC2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Журнальные страницы по предметам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F10B2D01-5968-411A-9E50-77425622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403" y="71582"/>
            <a:ext cx="7606539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lIns="71956" tIns="0" rIns="71956" bIns="0" anchor="ctr">
            <a:spAutoFit/>
          </a:bodyPr>
          <a:lstStyle/>
          <a:p>
            <a:pPr>
              <a:defRPr/>
            </a:pPr>
            <a:r>
              <a:rPr lang="ru-RU" altLang="ru-RU" sz="3600" b="1" dirty="0">
                <a:solidFill>
                  <a:srgbClr val="FF0000"/>
                </a:solidFill>
                <a:latin typeface="Circe" panose="020B0502020203020203" pitchFamily="34" charset="-52"/>
                <a:ea typeface="+mj-ea"/>
                <a:cs typeface="+mj-cs"/>
              </a:rPr>
              <a:t>«Губернаторские» показатели* отрасли «Образование»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3706258-766D-43F4-AE06-75DB41A14971}"/>
              </a:ext>
            </a:extLst>
          </p:cNvPr>
          <p:cNvGraphicFramePr>
            <a:graphicFrameLocks noGrp="1"/>
          </p:cNvGraphicFramePr>
          <p:nvPr/>
        </p:nvGraphicFramePr>
        <p:xfrm>
          <a:off x="241157" y="1389736"/>
          <a:ext cx="11421743" cy="4119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2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Индикаторы для расчёта показателей 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по отрасли «Образование»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7" marR="47967" marT="48116" marB="48116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Программные продукты «1С», обеспечивающие исполнение 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показателей по отрасли «Образование»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7" marR="47967" marT="48116" marB="48116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% исполнения показателя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7" marR="47967" marT="48116" marB="48116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5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2.3. 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a:t>
                      </a:r>
                    </a:p>
                  </a:txBody>
                  <a:tcPr marL="47967" marR="47967" marT="48116" marB="48116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1С:Образование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ea typeface="+mn-ea"/>
                          <a:cs typeface="Arial" panose="020B0604020202020204" pitchFamily="34" charset="0"/>
                        </a:rPr>
                        <a:t>и «Библиотека цифровых учебных материалов для образовательной организации».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Система «1С:Образование» включена в проект «Навигатор образования» Министерства просвещения РФ и Агентства стратегических инициатив (</a:t>
                      </a:r>
                      <a:r>
                        <a:rPr lang="ru-RU" sz="1100" b="0" u="sng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  <a:hlinkClick r:id="rId3"/>
                        </a:rPr>
                        <a:t>https://edu.asi.ru/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), в также в «Единый реестр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Минкомсвязи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 российских программ для электронных вычислительных машин и баз данных» (</a:t>
                      </a:r>
                      <a:r>
                        <a:rPr lang="ru-RU" sz="1100" b="0" u="sng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  <a:hlinkClick r:id="rId4"/>
                        </a:rPr>
                        <a:t>https://reestr.digital.gov.ru/reestr/306311/?sphrase_id=245914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ea typeface="+mn-ea"/>
                          <a:cs typeface="Arial" panose="020B0604020202020204" pitchFamily="34" charset="0"/>
                        </a:rPr>
                        <a:t>«Библиотека цифровых учебных материалов для образовательной организации»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выпускается издательством «1С-Паблишинг», входящим в перечень организаций, выпускающих учебные пособия, допущенные к использованию при реализации образовательных программ общего образования, имеющих государственную аккредитацию согласно Приказу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Минобрнауки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 РФ № 699 от 09.06.2016, строка 8 Приложения (</a:t>
                      </a:r>
                      <a:r>
                        <a:rPr lang="ru-RU" sz="1100" b="0" u="sng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  <a:hlinkClick r:id="rId5"/>
                        </a:rPr>
                        <a:t>http://publication.pravo.gov.ru/Document/View/0001201607050036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Futura PT Demi" panose="020B0702020204020303" pitchFamily="34" charset="0"/>
                          <a:cs typeface="Arial" panose="020B0604020202020204" pitchFamily="34" charset="0"/>
                        </a:rPr>
                        <a:t>). 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7" marR="47967" marT="48116" marB="48116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967" marR="47967" marT="48116" marB="48116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2.4. Доля учащихся, имеющих возможность бесплатного доступа к верифицированному цифровому образовательному контенту и сервисам для самостоятельной подготовки</a:t>
                      </a:r>
                    </a:p>
                  </a:txBody>
                  <a:tcPr marL="47967" marR="47967" marT="48116" marB="48116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2" marR="19422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2" marR="1942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6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2.5. Доля заданий в электронной форме для учащихся, проверяемых с использованием технологий автоматизированной проверки</a:t>
                      </a:r>
                    </a:p>
                  </a:txBody>
                  <a:tcPr marL="47967" marR="47967" marT="48116" marB="48116" anchor="ctr">
                    <a:lnL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2" marR="1942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Futura PT Demi" panose="020B07020202040203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422" marR="1942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029" name="Прямоугольник 4">
            <a:extLst>
              <a:ext uri="{FF2B5EF4-FFF2-40B4-BE49-F238E27FC236}">
                <a16:creationId xmlns:a16="http://schemas.microsoft.com/office/drawing/2014/main" id="{EE303E6E-4E0D-4E46-82AC-756344F4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2" y="5468209"/>
            <a:ext cx="11993036" cy="1097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933" b="1" dirty="0">
                <a:solidFill>
                  <a:srgbClr val="222222"/>
                </a:solidFill>
                <a:cs typeface="Times New Roman" panose="02020603050405020304" pitchFamily="18" charset="0"/>
              </a:rPr>
              <a:t>* Указ Президента РФ от 04.02.2021 № 68 </a:t>
            </a:r>
            <a:br>
              <a:rPr lang="ru-RU" altLang="ru-RU" sz="933" dirty="0">
                <a:solidFill>
                  <a:srgbClr val="222222"/>
                </a:solidFill>
                <a:cs typeface="Times New Roman" panose="02020603050405020304" pitchFamily="18" charset="0"/>
              </a:rPr>
            </a:br>
            <a:r>
              <a:rPr lang="ru-RU" altLang="ru-RU" sz="933" dirty="0">
                <a:solidFill>
                  <a:srgbClr val="222222"/>
                </a:solidFill>
                <a:cs typeface="Times New Roman" panose="02020603050405020304" pitchFamily="18" charset="0"/>
              </a:rPr>
              <a:t>«Об оценке эффективности деятельности высших должностных лиц (руководителей высших исполнительных органов государственной власти) субъектов РФ и деятельности органов исполнительной власти субъектов РФ» </a:t>
            </a:r>
            <a:r>
              <a:rPr lang="ru-RU" altLang="ru-RU" sz="933" u="sng" dirty="0">
                <a:solidFill>
                  <a:srgbClr val="0000FF"/>
                </a:solidFill>
                <a:cs typeface="Times New Roman" panose="02020603050405020304" pitchFamily="18" charset="0"/>
                <a:hlinkClick r:id="rId6"/>
              </a:rPr>
              <a:t>http://publication.pravo.gov.ru/Document/View/0001202102040027</a:t>
            </a:r>
            <a:r>
              <a:rPr lang="ru-RU" altLang="ru-RU" sz="933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altLang="ru-RU" sz="933" b="1" dirty="0">
                <a:solidFill>
                  <a:srgbClr val="222222"/>
                </a:solidFill>
                <a:cs typeface="Times New Roman" panose="02020603050405020304" pitchFamily="18" charset="0"/>
              </a:rPr>
              <a:t>* Постановление Правительства РФ от 03.04.2021 № 542 </a:t>
            </a:r>
            <a:br>
              <a:rPr lang="ru-RU" altLang="ru-RU" sz="933" dirty="0">
                <a:solidFill>
                  <a:srgbClr val="222222"/>
                </a:solidFill>
                <a:cs typeface="Times New Roman" panose="02020603050405020304" pitchFamily="18" charset="0"/>
              </a:rPr>
            </a:br>
            <a:r>
              <a:rPr lang="ru-RU" altLang="ru-RU" sz="933" dirty="0">
                <a:solidFill>
                  <a:srgbClr val="222222"/>
                </a:solidFill>
                <a:cs typeface="Times New Roman" panose="02020603050405020304" pitchFamily="18" charset="0"/>
              </a:rPr>
              <a:t>«Об утверждении методик расчета показателей для оценки эффективности деятельности высших должностных лиц (руководителей высших исполнительных органов государственной власти) субъектов РФ и деятельности органов исполнительной власти субъектов РФ, а также о признании утратившими силу отдельных положений постановления Правительства РФ от 17 июля 2019 г. № 915»</a:t>
            </a:r>
            <a:br>
              <a:rPr lang="ru-RU" altLang="ru-RU" sz="933" dirty="0">
                <a:solidFill>
                  <a:srgbClr val="222222"/>
                </a:solidFill>
                <a:cs typeface="Times New Roman" panose="02020603050405020304" pitchFamily="18" charset="0"/>
              </a:rPr>
            </a:br>
            <a:r>
              <a:rPr lang="ru-RU" altLang="ru-RU" sz="933" u="sng" dirty="0">
                <a:solidFill>
                  <a:srgbClr val="0000FF"/>
                </a:solidFill>
                <a:cs typeface="Times New Roman" panose="02020603050405020304" pitchFamily="18" charset="0"/>
                <a:hlinkClick r:id="rId7"/>
              </a:rPr>
              <a:t>http://publication.pravo.gov.ru/Document/View/0001202104130046</a:t>
            </a:r>
            <a:r>
              <a:rPr lang="ru-RU" altLang="ru-RU" sz="933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endParaRPr lang="ru-RU" altLang="ru-RU" sz="933" dirty="0">
              <a:solidFill>
                <a:srgbClr val="0066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27515959-6CE9-41BC-9D72-6D600C69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763" y="25352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C698F96E-CD65-45B0-9866-355D4A531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r="-182"/>
          <a:stretch>
            <a:fillRect/>
          </a:stretch>
        </p:blipFill>
        <p:spPr bwMode="auto">
          <a:xfrm>
            <a:off x="1524000" y="2060575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Заголовок 1">
            <a:extLst>
              <a:ext uri="{FF2B5EF4-FFF2-40B4-BE49-F238E27FC236}">
                <a16:creationId xmlns:a16="http://schemas.microsoft.com/office/drawing/2014/main" id="{92138A3E-9F26-4442-976F-FD2A7CF54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Журнальная страница с прикрепленными цифровыми учебными материалами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31C6B46B-9011-48F1-8D21-91DC3CCE5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r="433"/>
          <a:stretch>
            <a:fillRect/>
          </a:stretch>
        </p:blipFill>
        <p:spPr bwMode="auto">
          <a:xfrm>
            <a:off x="1524000" y="1916113"/>
            <a:ext cx="91440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Заголовок 1">
            <a:extLst>
              <a:ext uri="{FF2B5EF4-FFF2-40B4-BE49-F238E27FC236}">
                <a16:creationId xmlns:a16="http://schemas.microsoft.com/office/drawing/2014/main" id="{2E77C49A-8089-4F2A-9EF1-B2B85459E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Инструменты выбора и прикрепления учебных материалов для занятия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187AC748-C68E-4842-9718-5A01A27C7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5" y="2246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C406A258-CBA3-44B0-984E-7781FEB37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r="88947" b="71959"/>
          <a:stretch>
            <a:fillRect/>
          </a:stretch>
        </p:blipFill>
        <p:spPr bwMode="auto">
          <a:xfrm>
            <a:off x="3432175" y="1814513"/>
            <a:ext cx="532765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Заголовок 1">
            <a:extLst>
              <a:ext uri="{FF2B5EF4-FFF2-40B4-BE49-F238E27FC236}">
                <a16:creationId xmlns:a16="http://schemas.microsoft.com/office/drawing/2014/main" id="{DAC17BFD-5229-4FDA-B590-7832F9E8B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Инструменты для создания авторских цифровых учебных материалов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B228D557-99B5-44B2-973D-1671FD1B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222250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EE3602E2-7B75-4A58-B2CF-758C1829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r="1746"/>
          <a:stretch>
            <a:fillRect/>
          </a:stretch>
        </p:blipFill>
        <p:spPr bwMode="auto">
          <a:xfrm>
            <a:off x="1416050" y="1989138"/>
            <a:ext cx="91440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Заголовок 1">
            <a:extLst>
              <a:ext uri="{FF2B5EF4-FFF2-40B4-BE49-F238E27FC236}">
                <a16:creationId xmlns:a16="http://schemas.microsoft.com/office/drawing/2014/main" id="{04C703F8-8067-4B6B-B7A3-66248FFAB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Возможности для совместной работы с учебными материалами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177BD119-344D-4A4B-97BF-FA3EC94EA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038" y="113982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9C2171CF-A565-4A5E-99DE-1D7C2A07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r="1746"/>
          <a:stretch>
            <a:fillRect/>
          </a:stretch>
        </p:blipFill>
        <p:spPr bwMode="auto">
          <a:xfrm>
            <a:off x="1524000" y="1844675"/>
            <a:ext cx="9144000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C75E665C-3F6B-4AD9-BA5C-DB00082BF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Назначение заданий студентам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8637ED66-7476-4B79-A994-C53F63085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13982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1EFCF937-5C21-43DF-A241-537972AA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r="55701" b="5179"/>
          <a:stretch>
            <a:fillRect/>
          </a:stretch>
        </p:blipFill>
        <p:spPr bwMode="auto">
          <a:xfrm>
            <a:off x="5880100" y="2011363"/>
            <a:ext cx="41751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Заголовок 1">
            <a:extLst>
              <a:ext uri="{FF2B5EF4-FFF2-40B4-BE49-F238E27FC236}">
                <a16:creationId xmlns:a16="http://schemas.microsoft.com/office/drawing/2014/main" id="{4EB1E6D2-9EE2-4856-97D3-81286ED3C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Возможность выполнения практических работ в цифровой форме</a:t>
            </a: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47B85DCB-5082-4391-8AAA-EF4ECA681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2" t="10350"/>
          <a:stretch>
            <a:fillRect/>
          </a:stretch>
        </p:blipFill>
        <p:spPr bwMode="auto">
          <a:xfrm>
            <a:off x="1992313" y="1989138"/>
            <a:ext cx="3024187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95DEA1E1-D148-4ED0-B206-0E08DB7FB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5" y="2246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E75E7A51-C112-41A0-9719-00AE0EE1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r="-182"/>
          <a:stretch>
            <a:fillRect/>
          </a:stretch>
        </p:blipFill>
        <p:spPr bwMode="auto">
          <a:xfrm>
            <a:off x="1847850" y="1844675"/>
            <a:ext cx="89709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Заголовок 1">
            <a:extLst>
              <a:ext uri="{FF2B5EF4-FFF2-40B4-BE49-F238E27FC236}">
                <a16:creationId xmlns:a16="http://schemas.microsoft.com/office/drawing/2014/main" id="{DF39DD7C-F6AD-4601-8610-6E51DDAAC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Раздел «Отчеты»: действия пользователей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C75BA443-7E95-4F1B-98B8-0386EC898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2343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24A8EBA6-20C2-4526-93C3-C039CA31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r="1746"/>
          <a:stretch>
            <a:fillRect/>
          </a:stretch>
        </p:blipFill>
        <p:spPr bwMode="auto">
          <a:xfrm>
            <a:off x="1524000" y="1900238"/>
            <a:ext cx="91440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1">
            <a:extLst>
              <a:ext uri="{FF2B5EF4-FFF2-40B4-BE49-F238E27FC236}">
                <a16:creationId xmlns:a16="http://schemas.microsoft.com/office/drawing/2014/main" id="{EE73C189-365A-4AAF-956C-C3B91CF4E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Раздел «Отчеты»: использование учебных материалов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744266C5-13EF-4A0E-B076-717F0A520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241458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CAFBCB45-C574-448B-B324-E60BA58B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2" r="575" b="1117"/>
          <a:stretch>
            <a:fillRect/>
          </a:stretch>
        </p:blipFill>
        <p:spPr bwMode="auto">
          <a:xfrm>
            <a:off x="1558925" y="1989138"/>
            <a:ext cx="92900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Заголовок 1">
            <a:extLst>
              <a:ext uri="{FF2B5EF4-FFF2-40B4-BE49-F238E27FC236}">
                <a16:creationId xmlns:a16="http://schemas.microsoft.com/office/drawing/2014/main" id="{598D865A-B5D4-4BD3-82D3-45C343F88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Раздел «Отчеты»: пропуски занятий студентами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54B23C1A-EEF9-40D2-866B-B2E4C6672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8" y="311308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E91FE48E-DBC0-4737-8E4A-CA63CBAD1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t="10721"/>
          <a:stretch>
            <a:fillRect/>
          </a:stretch>
        </p:blipFill>
        <p:spPr bwMode="auto">
          <a:xfrm>
            <a:off x="1631950" y="2060575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F2CEA-A0EF-48F3-845E-0F6143B8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Раздел «Отчеты»: выполнение интерактивных заданий по темам (в рамках учебной дисциплины)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026" y="152400"/>
            <a:ext cx="9685774" cy="93821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586" y="1213885"/>
            <a:ext cx="5040431" cy="482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90" y="1548303"/>
            <a:ext cx="5040431" cy="4135284"/>
          </a:xfrm>
          <a:prstGeom prst="rect">
            <a:avLst/>
          </a:prstGeom>
        </p:spPr>
      </p:pic>
      <p:pic>
        <p:nvPicPr>
          <p:cNvPr id="6" name="Picture 2" descr="http://qrcoder.ru/code/?https%3A%2F%2Fobrazovanie.1c.ru%2Feducation%2F&amp;4&amp;0">
            <a:extLst>
              <a:ext uri="{FF2B5EF4-FFF2-40B4-BE49-F238E27FC236}">
                <a16:creationId xmlns:a16="http://schemas.microsoft.com/office/drawing/2014/main" id="{D6F06375-5EF2-4E36-BFD4-67FFE1A4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41" y="4659892"/>
            <a:ext cx="1879020" cy="187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2D1C4088-3CE0-4B9C-91AD-8B53DB14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21494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3E5BEA07-8066-4540-B62E-F731516D4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 r="177"/>
          <a:stretch>
            <a:fillRect/>
          </a:stretch>
        </p:blipFill>
        <p:spPr bwMode="auto">
          <a:xfrm>
            <a:off x="1416050" y="1916113"/>
            <a:ext cx="9290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Заголовок 1">
            <a:extLst>
              <a:ext uri="{FF2B5EF4-FFF2-40B4-BE49-F238E27FC236}">
                <a16:creationId xmlns:a16="http://schemas.microsoft.com/office/drawing/2014/main" id="{277A03CC-6CF3-47A3-9A59-B0DF99E53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Раздел «Отчеты»: средние оценки за весь курс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2325F67A-A895-4675-841B-BC4840179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019" y="179466"/>
            <a:ext cx="10214651" cy="1325563"/>
          </a:xfrm>
        </p:spPr>
        <p:txBody>
          <a:bodyPr/>
          <a:lstStyle/>
          <a:p>
            <a:pPr eaLnBrk="1" hangingPunct="1"/>
            <a:r>
              <a:rPr lang="ru-RU" altLang="ru-RU" dirty="0"/>
              <a:t>Какие задачи удалось решить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975213B7-3826-48F5-80F1-D6AD5BD24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773238"/>
            <a:ext cx="9650412" cy="3416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r>
              <a:rPr lang="ru-RU" altLang="ru-RU" b="1" dirty="0">
                <a:latin typeface="Arial" panose="020B0604020202020204" pitchFamily="34" charset="0"/>
              </a:rPr>
              <a:t>Качественная организация дистанционного обучения, в том числе:</a:t>
            </a:r>
          </a:p>
          <a:p>
            <a:pPr marL="285750" indent="-2857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" panose="020B0604020202020204" pitchFamily="34" charset="0"/>
              </a:rPr>
              <a:t>Создание авторских учебных материалов</a:t>
            </a:r>
          </a:p>
          <a:p>
            <a:pPr marL="285750" indent="-2857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" panose="020B0604020202020204" pitchFamily="34" charset="0"/>
              </a:rPr>
              <a:t> Доступ к цифровой библиотеке учебных материалов по общеобразовательным дисциплинам</a:t>
            </a:r>
          </a:p>
          <a:p>
            <a:pPr marL="285750" indent="-2857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" panose="020B0604020202020204" pitchFamily="34" charset="0"/>
              </a:rPr>
              <a:t> Автоматическая оценка выполнения тестовых заданий</a:t>
            </a:r>
          </a:p>
          <a:p>
            <a:pPr marL="285750" indent="-2857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" panose="020B0604020202020204" pitchFamily="34" charset="0"/>
              </a:rPr>
              <a:t> Детальное информирование педагога о ходе выполнения самостоятельной работы студентами</a:t>
            </a:r>
          </a:p>
          <a:p>
            <a:pPr marL="285750" indent="-28575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" panose="020B0604020202020204" pitchFamily="34" charset="0"/>
              </a:rPr>
              <a:t>Детальное информирование администрации о ходе </a:t>
            </a:r>
            <a:r>
              <a:rPr lang="ru-RU" altLang="ru-RU">
                <a:latin typeface="Arial" panose="020B0604020202020204" pitchFamily="34" charset="0"/>
              </a:rPr>
              <a:t>дистанционного обучения</a:t>
            </a:r>
            <a:endParaRPr lang="ru-RU" altLang="ru-RU" dirty="0">
              <a:latin typeface="Arial" panose="020B0604020202020204" pitchFamily="34" charset="0"/>
            </a:endParaRPr>
          </a:p>
          <a:p>
            <a:pPr defTabSz="914400">
              <a:spcBef>
                <a:spcPct val="50000"/>
              </a:spcBef>
              <a:buFontTx/>
              <a:buChar char="-"/>
              <a:defRPr/>
            </a:pPr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7B0C85-EEC8-4C37-9F24-8755F7E9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014" y="742086"/>
            <a:ext cx="5243786" cy="38992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11025-2AFE-4BD3-9575-A3B36F59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Немного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AF340-1BD5-4FCB-BDB4-F8039888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88" y="1497947"/>
            <a:ext cx="4778829" cy="11907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Стоимость использования (лицензия на 12 месяцев для образовательной организации СПО) </a:t>
            </a:r>
            <a:r>
              <a:rPr lang="ru-RU" sz="2400" dirty="0">
                <a:solidFill>
                  <a:srgbClr val="FF0000"/>
                </a:solidFill>
              </a:rPr>
              <a:t>49 990 рублей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22FBFF-FE60-4982-A50F-5523EAB2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625D3-0889-42D2-B5B4-3F6BAEEE8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137" y="2869582"/>
            <a:ext cx="2235080" cy="30884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869A56-6D75-4C2D-AB7E-3442FB8B8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339" y="3591577"/>
            <a:ext cx="2351296" cy="3165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454786-BA0F-46FA-81A6-4A0F5E9CF886}"/>
              </a:ext>
            </a:extLst>
          </p:cNvPr>
          <p:cNvSpPr txBox="1"/>
          <p:nvPr/>
        </p:nvSpPr>
        <p:spPr>
          <a:xfrm>
            <a:off x="7217229" y="4805171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https://obrazovanie.1c.ru/events/2022/03-29/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930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937" y="1989285"/>
            <a:ext cx="7441721" cy="4535479"/>
          </a:xfrm>
        </p:spPr>
        <p:txBody>
          <a:bodyPr>
            <a:normAutofit/>
          </a:bodyPr>
          <a:lstStyle/>
          <a:p>
            <a:r>
              <a:rPr lang="ru-RU" sz="2398" dirty="0"/>
              <a:t>Заполните анкету на сайте </a:t>
            </a:r>
            <a:r>
              <a:rPr lang="en-US" sz="2398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8" dirty="0">
              <a:solidFill>
                <a:srgbClr val="0D3E65"/>
              </a:solidFill>
            </a:endParaRPr>
          </a:p>
          <a:p>
            <a:r>
              <a:rPr lang="ru-RU" sz="2398" dirty="0"/>
              <a:t>Не забудьте отметить пункт «Назначить тестовый период для нового пользователя» для получения </a:t>
            </a:r>
            <a:r>
              <a:rPr lang="ru-RU" sz="2398" dirty="0">
                <a:solidFill>
                  <a:srgbClr val="FF0000"/>
                </a:solidFill>
              </a:rPr>
              <a:t>БЕСПЛАТНОГО тестового периода 30 дней</a:t>
            </a:r>
          </a:p>
          <a:p>
            <a:r>
              <a:rPr lang="ru-RU" sz="2398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8" dirty="0">
                <a:solidFill>
                  <a:srgbClr val="008637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8" dirty="0">
                <a:solidFill>
                  <a:srgbClr val="008637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0872" y="422768"/>
            <a:ext cx="8254370" cy="820231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Как подключиться к системе «1С:Образование» 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8449" y="6319643"/>
            <a:ext cx="1019604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33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40" y="2469190"/>
            <a:ext cx="3807497" cy="205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261" y="4004886"/>
            <a:ext cx="2082157" cy="208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15" y="199669"/>
            <a:ext cx="6142787" cy="10807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Обучение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01" y="1509379"/>
            <a:ext cx="6334749" cy="41270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2799" kern="0" dirty="0">
                <a:solidFill>
                  <a:srgbClr val="005531"/>
                </a:solidFill>
              </a:rPr>
              <a:t>Новый курс повышения квалификации в Учебном центре № 1 фирмы «1С»</a:t>
            </a:r>
            <a:endParaRPr lang="ru-RU" dirty="0">
              <a:solidFill>
                <a:srgbClr val="005531"/>
              </a:solidFill>
            </a:endParaRPr>
          </a:p>
          <a:p>
            <a:pPr>
              <a:defRPr/>
            </a:pPr>
            <a:r>
              <a:rPr lang="ru-RU" sz="2133" dirty="0"/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sz="2133" dirty="0"/>
              <a:t>Доступ к материалам курса в течение 90 дней</a:t>
            </a:r>
          </a:p>
          <a:p>
            <a:pPr>
              <a:defRPr/>
            </a:pPr>
            <a:r>
              <a:rPr lang="ru-RU" sz="2133" dirty="0"/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sz="2133" dirty="0"/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sz="2133" dirty="0"/>
              <a:t>Удостоверение о повышении квалификации в объеме 36 </a:t>
            </a:r>
            <a:r>
              <a:rPr lang="ru-RU" sz="2133" dirty="0" err="1"/>
              <a:t>ак</a:t>
            </a:r>
            <a:r>
              <a:rPr lang="ru-RU" sz="2133" dirty="0"/>
              <a:t>. часов установленного образца</a:t>
            </a:r>
          </a:p>
          <a:p>
            <a:pPr>
              <a:defRPr/>
            </a:pPr>
            <a:endParaRPr lang="ru-RU" kern="1200" dirty="0">
              <a:latin typeface="Futura PT Demi" panose="020B0604020202020204" pitchFamily="34" charset="-52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026" name="Picture 2" descr="Курс_ЦО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49" y="2565171"/>
            <a:ext cx="5282214" cy="2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440" y="3908906"/>
            <a:ext cx="1583010" cy="158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852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85ACC-3BEA-43A3-8DE1-5BA3FBB3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57" y="324643"/>
            <a:ext cx="10066746" cy="93821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Полезные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A4986-8228-4CA6-B5B6-D2E9628D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13" y="1468411"/>
            <a:ext cx="11109290" cy="4824413"/>
          </a:xfrm>
        </p:spPr>
        <p:txBody>
          <a:bodyPr>
            <a:normAutofit/>
          </a:bodyPr>
          <a:lstStyle/>
          <a:p>
            <a:r>
              <a:rPr lang="ru-RU" dirty="0"/>
              <a:t>Экскурсия по системе «1С:Образование» </a:t>
            </a:r>
            <a:r>
              <a:rPr lang="en-US" dirty="0">
                <a:hlinkClick r:id="rId2"/>
              </a:rPr>
              <a:t>https://obrazovanie.1c.ru/education/tour/</a:t>
            </a:r>
            <a:r>
              <a:rPr lang="ru-RU" dirty="0"/>
              <a:t> </a:t>
            </a:r>
          </a:p>
          <a:p>
            <a:r>
              <a:rPr lang="ru-RU" dirty="0"/>
              <a:t>«Быстрый старт» </a:t>
            </a:r>
            <a:r>
              <a:rPr lang="en-US" dirty="0">
                <a:hlinkClick r:id="rId3"/>
              </a:rPr>
              <a:t>https://obrazovanie.1c.ru/education/quick-start/</a:t>
            </a:r>
            <a:r>
              <a:rPr lang="ru-RU" dirty="0"/>
              <a:t> </a:t>
            </a:r>
          </a:p>
          <a:p>
            <a:r>
              <a:rPr lang="ru-RU" dirty="0"/>
              <a:t>Создание авторских учебных материалов </a:t>
            </a:r>
            <a:r>
              <a:rPr lang="en-US" dirty="0">
                <a:hlinkClick r:id="rId4"/>
              </a:rPr>
              <a:t>https://obrazovanie.1c.ru/education/development/</a:t>
            </a:r>
            <a:r>
              <a:rPr lang="ru-RU" dirty="0"/>
              <a:t>  </a:t>
            </a:r>
          </a:p>
          <a:p>
            <a:r>
              <a:rPr lang="ru-RU" dirty="0"/>
              <a:t>Контроль и анализ результатов учебной деятельности </a:t>
            </a:r>
            <a:r>
              <a:rPr lang="en-US" dirty="0">
                <a:hlinkClick r:id="rId5"/>
              </a:rPr>
              <a:t>https://obrazovanie.1c.ru/education/monitoring/</a:t>
            </a:r>
            <a:r>
              <a:rPr lang="ru-RU" dirty="0"/>
              <a:t> </a:t>
            </a:r>
          </a:p>
          <a:p>
            <a:r>
              <a:rPr lang="ru-RU" dirty="0"/>
              <a:t>Запись вебинара «</a:t>
            </a:r>
            <a:r>
              <a:rPr lang="ru-RU" b="1" dirty="0"/>
              <a:t>Об опыте организации дистанционного обучения в колледжах</a:t>
            </a:r>
            <a:r>
              <a:rPr lang="ru-RU" dirty="0"/>
              <a:t>» </a:t>
            </a:r>
            <a:r>
              <a:rPr lang="en-US" dirty="0">
                <a:hlinkClick r:id="rId6"/>
              </a:rPr>
              <a:t>https://obrazovanie.1c.ru/events/2020/12-03/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5B5120-11CA-4FAB-BC54-C0E73B5A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0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BC9DBB-A2C2-48C7-BAD7-497863DC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788" y="2312804"/>
            <a:ext cx="2976339" cy="297633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56329C-1E0E-4690-B00B-E6EB985D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399" y="630933"/>
            <a:ext cx="7866416" cy="93792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Ориентированная на образовательную организацию система администрирования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18B36-0622-4777-9563-544D1136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11" y="2601674"/>
            <a:ext cx="8062408" cy="268746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Пользователи: преподаватели, студенты, родители</a:t>
            </a:r>
          </a:p>
          <a:p>
            <a:r>
              <a:rPr lang="ru-RU" dirty="0"/>
              <a:t>Группы пользователей: курсы, группы и подгруппы</a:t>
            </a:r>
          </a:p>
          <a:p>
            <a:r>
              <a:rPr lang="ru-RU" dirty="0"/>
              <a:t>Учебные периоды: семестры, произвольные учебные периоды</a:t>
            </a:r>
          </a:p>
          <a:p>
            <a:r>
              <a:rPr lang="ru-RU" dirty="0"/>
              <a:t>Дополняемый справочник учебных дисциплин</a:t>
            </a:r>
          </a:p>
          <a:p>
            <a:r>
              <a:rPr lang="ru-RU" dirty="0"/>
              <a:t>Учет типов уроков и типов учебной деятельности при выставлении оценок</a:t>
            </a:r>
          </a:p>
          <a:p>
            <a:r>
              <a:rPr lang="ru-RU" dirty="0"/>
              <a:t>Настраиваемые шкалы оценивания </a:t>
            </a:r>
          </a:p>
          <a:p>
            <a:r>
              <a:rPr lang="ru-RU" dirty="0"/>
              <a:t>Отчеты о действиях пользователей в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204178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59" y="1426989"/>
            <a:ext cx="4247023" cy="424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/>
          <a:lstStyle/>
          <a:p>
            <a:r>
              <a:rPr lang="ru-RU" altLang="ru-RU" sz="2400" kern="0" dirty="0">
                <a:solidFill>
                  <a:srgbClr val="FF0000"/>
                </a:solidFill>
              </a:rPr>
              <a:t>Учебные пособия «1С:Школа» - основа 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2955" y="1653750"/>
            <a:ext cx="6386346" cy="4727172"/>
          </a:xfrm>
        </p:spPr>
        <p:txBody>
          <a:bodyPr>
            <a:normAutofit/>
          </a:bodyPr>
          <a:lstStyle/>
          <a:p>
            <a:pPr marL="342900" lvl="1" indent="-342900"/>
            <a:r>
              <a:rPr lang="ru-RU" dirty="0"/>
              <a:t>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/>
          </a:p>
          <a:p>
            <a:pPr marL="0" lvl="1" indent="0">
              <a:buNone/>
            </a:pPr>
            <a:r>
              <a:rPr lang="ru-RU" dirty="0">
                <a:solidFill>
                  <a:srgbClr val="FF0000"/>
                </a:solidFill>
              </a:rPr>
              <a:t>Могут использоваться на первых курсах организаций СПО для преподавания общеобразовательных дисциплин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2B8AE-4084-459F-90C3-BB7EA93C739C}"/>
              </a:ext>
            </a:extLst>
          </p:cNvPr>
          <p:cNvSpPr txBox="1"/>
          <p:nvPr/>
        </p:nvSpPr>
        <p:spPr>
          <a:xfrm>
            <a:off x="954593" y="5457592"/>
            <a:ext cx="9133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Выпущены издательством "1С-Паблишинг", выпускающим пособия, допущенные к использованию при реализации основных образовательных программ (приказ Минобрнауки РФ №699 от 09.06.16, ст.18 №273-ФЗ)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990341" y="6596672"/>
            <a:ext cx="1022034" cy="205121"/>
          </a:xfrm>
          <a:prstGeom prst="rect">
            <a:avLst/>
          </a:prstGeom>
        </p:spPr>
        <p:txBody>
          <a:bodyPr/>
          <a:lstStyle/>
          <a:p>
            <a:fld id="{9B3FC196-BEA6-4AEE-AF55-F13D4C2B13B8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99293" y="509676"/>
            <a:ext cx="8165612" cy="1080754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Инструменты для создания </a:t>
            </a:r>
            <a:b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авторских учебных материалов</a:t>
            </a:r>
          </a:p>
        </p:txBody>
      </p:sp>
      <p:sp>
        <p:nvSpPr>
          <p:cNvPr id="162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4585" y="1897000"/>
            <a:ext cx="7363661" cy="46996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99" b="1" dirty="0">
                <a:solidFill>
                  <a:schemeClr val="tx2"/>
                </a:solidFill>
              </a:rPr>
              <a:t>	</a:t>
            </a:r>
            <a:r>
              <a:rPr lang="ru-RU" altLang="ru-RU" sz="2199" dirty="0"/>
              <a:t>Иллюстрированные тексты (</a:t>
            </a:r>
            <a:r>
              <a:rPr lang="en-US" altLang="ru-RU" sz="2199" dirty="0"/>
              <a:t>html-</a:t>
            </a:r>
            <a:r>
              <a:rPr lang="ru-RU" altLang="ru-RU" sz="2199" dirty="0"/>
              <a:t>страницы)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Медиафайлы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Творческие задания с ручной проверкой </a:t>
            </a:r>
          </a:p>
          <a:p>
            <a:pPr>
              <a:lnSpc>
                <a:spcPct val="80000"/>
              </a:lnSpc>
            </a:pPr>
            <a:r>
              <a:rPr lang="ru-RU" altLang="ru-RU" sz="1999" dirty="0"/>
              <a:t>Учебные материалы различного дидактического назначения:</a:t>
            </a:r>
          </a:p>
          <a:p>
            <a:pPr lvl="1"/>
            <a:r>
              <a:rPr lang="ru-RU" altLang="ru-RU" sz="1999" dirty="0"/>
              <a:t>Обучающие задания</a:t>
            </a:r>
          </a:p>
          <a:p>
            <a:pPr lvl="1"/>
            <a:r>
              <a:rPr lang="ru-RU" altLang="ru-RU" sz="1999" dirty="0"/>
              <a:t>Тренажеры, в том числе пошаговые</a:t>
            </a:r>
          </a:p>
          <a:p>
            <a:pPr lvl="1"/>
            <a:r>
              <a:rPr lang="ru-RU" altLang="ru-RU" sz="1999" dirty="0"/>
              <a:t>Лабораторные и практические работы</a:t>
            </a:r>
          </a:p>
          <a:p>
            <a:pPr lvl="1"/>
            <a:r>
              <a:rPr lang="ru-RU" altLang="ru-RU" sz="1999" dirty="0"/>
              <a:t>Контрольные тесты</a:t>
            </a:r>
          </a:p>
          <a:p>
            <a:pPr>
              <a:lnSpc>
                <a:spcPct val="80000"/>
              </a:lnSpc>
            </a:pP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>
                <a:solidFill>
                  <a:schemeClr val="tx2"/>
                </a:solidFill>
              </a:rPr>
              <a:t>	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A9A6FE-96B0-4100-B0C2-7BF85C55C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40" y="2486597"/>
            <a:ext cx="4654751" cy="31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9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671" y="575517"/>
            <a:ext cx="6652639" cy="56500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Возможности для организации учебного процесса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7E2772-115C-46F9-AC25-E1098E3BF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70" y="2545921"/>
            <a:ext cx="4198109" cy="2749560"/>
          </a:xfrm>
          <a:prstGeom prst="rect">
            <a:avLst/>
          </a:prstGeom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id="{42070380-141E-430A-93A9-2065A88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04" y="1797322"/>
            <a:ext cx="7484566" cy="451304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Доступ преподавателей и студентов к системе по сети интернет с любого устройства посредством браузера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Возможности для совместной работы и общения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72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582" y="470692"/>
            <a:ext cx="7486521" cy="93792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Интеграция с сервисами для проведения онлайн-занятий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4304" y="2256985"/>
            <a:ext cx="5842904" cy="3432174"/>
          </a:xfrm>
        </p:spPr>
        <p:txBody>
          <a:bodyPr/>
          <a:lstStyle/>
          <a:p>
            <a:r>
              <a:rPr lang="en-US" dirty="0"/>
              <a:t>Zoom</a:t>
            </a:r>
          </a:p>
          <a:p>
            <a:r>
              <a:rPr lang="en-US" dirty="0"/>
              <a:t>Skype</a:t>
            </a:r>
            <a:endParaRPr lang="ru-RU" dirty="0"/>
          </a:p>
          <a:p>
            <a:r>
              <a:rPr lang="en-US" dirty="0"/>
              <a:t>Microsoft Teams</a:t>
            </a:r>
          </a:p>
          <a:p>
            <a:r>
              <a:rPr lang="ru-RU" b="1" dirty="0" err="1">
                <a:solidFill>
                  <a:srgbClr val="005531"/>
                </a:solidFill>
              </a:rPr>
              <a:t>Сферум</a:t>
            </a:r>
            <a:endParaRPr lang="ru-RU" b="1" dirty="0">
              <a:solidFill>
                <a:srgbClr val="005531"/>
              </a:solidFill>
            </a:endParaRPr>
          </a:p>
          <a:p>
            <a:r>
              <a:rPr lang="ru-RU" dirty="0"/>
              <a:t>Любой сервис, предоставляющий доступ по ссылке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317" y="2804477"/>
            <a:ext cx="1170738" cy="133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zoom-video-conferencing-logo-7bde38062e4a0eaf7432215c95ccc38a – Клуб ИТ  Директоров Дальнего Востока">
            <a:extLst>
              <a:ext uri="{FF2B5EF4-FFF2-40B4-BE49-F238E27FC236}">
                <a16:creationId xmlns:a16="http://schemas.microsoft.com/office/drawing/2014/main" id="{EE1BC437-0A53-4905-A28B-9DC32FD7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94" y="1742639"/>
            <a:ext cx="2769555" cy="10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Как пользоваться программой MS Teams — подробное руководство">
            <a:extLst>
              <a:ext uri="{FF2B5EF4-FFF2-40B4-BE49-F238E27FC236}">
                <a16:creationId xmlns:a16="http://schemas.microsoft.com/office/drawing/2014/main" id="{5B13CF8A-32BF-49D9-9075-2EAC13BB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68" y="2654647"/>
            <a:ext cx="1731197" cy="173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Сферум на ICT.Moscow">
            <a:extLst>
              <a:ext uri="{FF2B5EF4-FFF2-40B4-BE49-F238E27FC236}">
                <a16:creationId xmlns:a16="http://schemas.microsoft.com/office/drawing/2014/main" id="{7907EB4C-9161-42BF-92BC-E401C9BA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63" y="4095389"/>
            <a:ext cx="1486256" cy="14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7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C0FBD-AA40-4ADC-9D05-4259654C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387512"/>
            <a:ext cx="10066746" cy="93821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Настраиваемые отчеты для администрации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25136-537B-411E-BFE4-A2DC274B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62" y="1865016"/>
            <a:ext cx="5472165" cy="4214237"/>
          </a:xfrm>
        </p:spPr>
        <p:txBody>
          <a:bodyPr/>
          <a:lstStyle/>
          <a:p>
            <a:r>
              <a:rPr lang="ru-RU" dirty="0"/>
              <a:t>Вся информация о действиях пользователей в системе</a:t>
            </a:r>
          </a:p>
          <a:p>
            <a:r>
              <a:rPr lang="ru-RU" dirty="0"/>
              <a:t>Посещаемость системы</a:t>
            </a:r>
          </a:p>
          <a:p>
            <a:r>
              <a:rPr lang="ru-RU" dirty="0"/>
              <a:t>Проведенные онлайн-занятия</a:t>
            </a:r>
          </a:p>
          <a:p>
            <a:r>
              <a:rPr lang="ru-RU" dirty="0"/>
              <a:t>Использование цифровых учебных материалов</a:t>
            </a:r>
          </a:p>
          <a:p>
            <a:r>
              <a:rPr lang="ru-RU" dirty="0"/>
              <a:t>Отчет о результатах выполнения интерактивных заданий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10F05C-D063-47F6-A8C5-86522F76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7BC70B-4A15-4356-BFCC-3A6B7EEF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149" y="1466041"/>
            <a:ext cx="3931708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4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10562</TotalTime>
  <Words>1976</Words>
  <Application>Microsoft Office PowerPoint</Application>
  <PresentationFormat>Широкоэкранный</PresentationFormat>
  <Paragraphs>199</Paragraphs>
  <Slides>36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Circe</vt:lpstr>
      <vt:lpstr>Futura PT Demi</vt:lpstr>
      <vt:lpstr>Times New Roman</vt:lpstr>
      <vt:lpstr>Wingdings</vt:lpstr>
      <vt:lpstr>Тема Office</vt:lpstr>
      <vt:lpstr>Организация учебного процесса в цифровой образовательной среде колледжа с помощью системы "1С:Образование"</vt:lpstr>
      <vt:lpstr>Презентация PowerPoint</vt:lpstr>
      <vt:lpstr>Система «1С:Образование»</vt:lpstr>
      <vt:lpstr>Ориентированная на образовательную организацию система администрирования </vt:lpstr>
      <vt:lpstr>Учебные пособия «1С:Школа» - основа цифровой Библиотеки «1С:Образование»</vt:lpstr>
      <vt:lpstr>Инструменты для создания  авторских учебных материалов</vt:lpstr>
      <vt:lpstr>Возможности для организации учебного процесса </vt:lpstr>
      <vt:lpstr>Интеграция с сервисами для проведения онлайн-занятий</vt:lpstr>
      <vt:lpstr>Настраиваемые отчеты для администрации</vt:lpstr>
      <vt:lpstr>Интеграция с 1С:Колледж (начиная с версии 2.1)</vt:lpstr>
      <vt:lpstr>Присоединяйтесь к нам!</vt:lpstr>
      <vt:lpstr>Плюсы системы «1С:Образование»:  мнение пользователей</vt:lpstr>
      <vt:lpstr>Опыт использования системы «1С:Образование»  в ГБОУ ПОО  «Магнитогорский технологический колледж  им. В.П. Омельченко» </vt:lpstr>
      <vt:lpstr>О колледже</vt:lpstr>
      <vt:lpstr>Цифровая инфраструктура</vt:lpstr>
      <vt:lpstr>Список учебных дисциплин</vt:lpstr>
      <vt:lpstr>Группы учащихся</vt:lpstr>
      <vt:lpstr>Загрузка списков учащихся и преподавателей</vt:lpstr>
      <vt:lpstr>Журнальные страницы по предметам</vt:lpstr>
      <vt:lpstr>Журнальная страница с прикрепленными цифровыми учебными материалами</vt:lpstr>
      <vt:lpstr>Инструменты выбора и прикрепления учебных материалов для занятия </vt:lpstr>
      <vt:lpstr>Инструменты для создания авторских цифровых учебных материалов</vt:lpstr>
      <vt:lpstr>Возможности для совместной работы с учебными материалами</vt:lpstr>
      <vt:lpstr>Назначение заданий студентам</vt:lpstr>
      <vt:lpstr>Возможность выполнения практических работ в цифровой форме</vt:lpstr>
      <vt:lpstr>Раздел «Отчеты»: действия пользователей</vt:lpstr>
      <vt:lpstr>Раздел «Отчеты»: использование учебных материалов</vt:lpstr>
      <vt:lpstr>Раздел «Отчеты»: пропуски занятий студентами</vt:lpstr>
      <vt:lpstr>Раздел «Отчеты»: выполнение интерактивных заданий по темам (в рамках учебной дисциплины)</vt:lpstr>
      <vt:lpstr>Раздел «Отчеты»: средние оценки за весь курс</vt:lpstr>
      <vt:lpstr>Какие задачи удалось решить</vt:lpstr>
      <vt:lpstr>Немного экономики</vt:lpstr>
      <vt:lpstr>Как подключиться к системе «1С:Образование» </vt:lpstr>
      <vt:lpstr>Обучение пользователей</vt:lpstr>
      <vt:lpstr>Полезные ссылки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297</cp:revision>
  <dcterms:created xsi:type="dcterms:W3CDTF">2018-08-08T13:50:28Z</dcterms:created>
  <dcterms:modified xsi:type="dcterms:W3CDTF">2022-03-31T09:03:35Z</dcterms:modified>
</cp:coreProperties>
</file>